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63" r:id="rId6"/>
    <p:sldId id="261" r:id="rId7"/>
    <p:sldId id="262" r:id="rId8"/>
    <p:sldId id="265" r:id="rId9"/>
    <p:sldId id="266" r:id="rId10"/>
    <p:sldId id="260" r:id="rId11"/>
    <p:sldId id="267" r:id="rId12"/>
    <p:sldId id="268" r:id="rId13"/>
    <p:sldId id="264"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C4F6AB-207B-45FC-968F-422D3D520685}" v="47" dt="2025-02-07T17:05:22.1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109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04A1DE-6FA8-E5D4-E1AC-FC214E2E76B4}"/>
              </a:ext>
            </a:extLst>
          </p:cNvPr>
          <p:cNvSpPr>
            <a:spLocks noGrp="1"/>
          </p:cNvSpPr>
          <p:nvPr>
            <p:ph type="dt" sz="half" idx="10"/>
          </p:nvPr>
        </p:nvSpPr>
        <p:spPr/>
        <p:txBody>
          <a:bodyPr/>
          <a:lstStyle/>
          <a:p>
            <a:fld id="{CA0B1842-2957-440A-940E-E6B30E197244}" type="datetimeFigureOut">
              <a:rPr lang="en-GB" smtClean="0"/>
              <a:t>11/07/2025</a:t>
            </a:fld>
            <a:endParaRPr lang="en-GB"/>
          </a:p>
        </p:txBody>
      </p:sp>
      <p:sp>
        <p:nvSpPr>
          <p:cNvPr id="3" name="Footer Placeholder 2">
            <a:extLst>
              <a:ext uri="{FF2B5EF4-FFF2-40B4-BE49-F238E27FC236}">
                <a16:creationId xmlns:a16="http://schemas.microsoft.com/office/drawing/2014/main" id="{07D6DA8E-891D-107C-E780-8398345FFC6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EC1DFAB-7702-6A59-64FE-917C853C8ED3}"/>
              </a:ext>
            </a:extLst>
          </p:cNvPr>
          <p:cNvSpPr>
            <a:spLocks noGrp="1"/>
          </p:cNvSpPr>
          <p:nvPr>
            <p:ph type="sldNum" sz="quarter" idx="12"/>
          </p:nvPr>
        </p:nvSpPr>
        <p:spPr/>
        <p:txBody>
          <a:bodyPr/>
          <a:lstStyle/>
          <a:p>
            <a:fld id="{42CB4706-36B5-4714-AC5E-7C46BA2ACF0C}" type="slidenum">
              <a:rPr lang="en-GB" smtClean="0"/>
              <a:t>‹#›</a:t>
            </a:fld>
            <a:endParaRPr lang="en-GB"/>
          </a:p>
        </p:txBody>
      </p:sp>
    </p:spTree>
    <p:extLst>
      <p:ext uri="{BB962C8B-B14F-4D97-AF65-F5344CB8AC3E}">
        <p14:creationId xmlns:p14="http://schemas.microsoft.com/office/powerpoint/2010/main" val="365895020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7CBA9D-303F-FA3E-CEC6-1A68420D57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1DDFF1-17C4-CAB3-D8E0-AB6932B880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99A573-E652-6CAD-7D05-508879EE80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0B1842-2957-440A-940E-E6B30E197244}" type="datetimeFigureOut">
              <a:rPr lang="en-GB" smtClean="0"/>
              <a:t>11/07/2025</a:t>
            </a:fld>
            <a:endParaRPr lang="en-GB"/>
          </a:p>
        </p:txBody>
      </p:sp>
      <p:sp>
        <p:nvSpPr>
          <p:cNvPr id="5" name="Footer Placeholder 4">
            <a:extLst>
              <a:ext uri="{FF2B5EF4-FFF2-40B4-BE49-F238E27FC236}">
                <a16:creationId xmlns:a16="http://schemas.microsoft.com/office/drawing/2014/main" id="{C36DA191-2096-4579-827E-C3DE37092C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916FDD62-6856-0753-B746-2C564B978B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2CB4706-36B5-4714-AC5E-7C46BA2ACF0C}" type="slidenum">
              <a:rPr lang="en-GB" smtClean="0"/>
              <a:t>‹#›</a:t>
            </a:fld>
            <a:endParaRPr lang="en-GB"/>
          </a:p>
        </p:txBody>
      </p:sp>
    </p:spTree>
    <p:extLst>
      <p:ext uri="{BB962C8B-B14F-4D97-AF65-F5344CB8AC3E}">
        <p14:creationId xmlns:p14="http://schemas.microsoft.com/office/powerpoint/2010/main" val="322437865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44FA6B4-5D5A-9A1F-9E7D-9E87D428F6C1}"/>
              </a:ext>
            </a:extLst>
          </p:cNvPr>
          <p:cNvSpPr txBox="1"/>
          <p:nvPr/>
        </p:nvSpPr>
        <p:spPr>
          <a:xfrm>
            <a:off x="638881" y="457200"/>
            <a:ext cx="10909640" cy="136861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6600" dirty="0">
                <a:latin typeface="+mj-lt"/>
                <a:ea typeface="+mj-ea"/>
                <a:cs typeface="+mj-cs"/>
              </a:rPr>
              <a:t>Manual Handling Guidance</a:t>
            </a:r>
          </a:p>
        </p:txBody>
      </p:sp>
      <p:sp>
        <p:nvSpPr>
          <p:cNvPr id="11"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2CFA032-BCE9-781B-9DCA-50A365026E54}"/>
              </a:ext>
            </a:extLst>
          </p:cNvPr>
          <p:cNvPicPr>
            <a:picLocks noChangeAspect="1"/>
          </p:cNvPicPr>
          <p:nvPr/>
        </p:nvPicPr>
        <p:blipFill>
          <a:blip r:embed="rId2"/>
          <a:stretch>
            <a:fillRect/>
          </a:stretch>
        </p:blipFill>
        <p:spPr>
          <a:xfrm>
            <a:off x="426286" y="2642616"/>
            <a:ext cx="5401923" cy="3605784"/>
          </a:xfrm>
          <a:prstGeom prst="rect">
            <a:avLst/>
          </a:prstGeom>
        </p:spPr>
      </p:pic>
      <p:pic>
        <p:nvPicPr>
          <p:cNvPr id="3" name="Picture 2">
            <a:extLst>
              <a:ext uri="{FF2B5EF4-FFF2-40B4-BE49-F238E27FC236}">
                <a16:creationId xmlns:a16="http://schemas.microsoft.com/office/drawing/2014/main" id="{C44D089A-029F-2911-066B-BB0B84AF4F68}"/>
              </a:ext>
            </a:extLst>
          </p:cNvPr>
          <p:cNvPicPr>
            <a:picLocks noChangeAspect="1"/>
          </p:cNvPicPr>
          <p:nvPr/>
        </p:nvPicPr>
        <p:blipFill>
          <a:blip r:embed="rId3"/>
          <a:stretch>
            <a:fillRect/>
          </a:stretch>
        </p:blipFill>
        <p:spPr>
          <a:xfrm>
            <a:off x="6254496" y="3315607"/>
            <a:ext cx="5614416" cy="2259802"/>
          </a:xfrm>
          <a:prstGeom prst="rect">
            <a:avLst/>
          </a:prstGeom>
        </p:spPr>
      </p:pic>
    </p:spTree>
    <p:extLst>
      <p:ext uri="{BB962C8B-B14F-4D97-AF65-F5344CB8AC3E}">
        <p14:creationId xmlns:p14="http://schemas.microsoft.com/office/powerpoint/2010/main" val="1630290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92C876C-535B-47C2-6F93-1E060E6F1BB7}"/>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C4FFFAA-BAC1-359D-8860-001D11CEB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6ABD5C0-C865-2F55-D19C-33B97A48B91A}"/>
              </a:ext>
            </a:extLst>
          </p:cNvPr>
          <p:cNvSpPr txBox="1"/>
          <p:nvPr/>
        </p:nvSpPr>
        <p:spPr>
          <a:xfrm>
            <a:off x="333862" y="191026"/>
            <a:ext cx="6894576" cy="178308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600" dirty="0">
                <a:latin typeface="+mj-lt"/>
                <a:ea typeface="+mj-ea"/>
                <a:cs typeface="+mj-cs"/>
              </a:rPr>
              <a:t>People </a:t>
            </a:r>
          </a:p>
        </p:txBody>
      </p:sp>
      <p:sp>
        <p:nvSpPr>
          <p:cNvPr id="13" name="sketch line">
            <a:extLst>
              <a:ext uri="{FF2B5EF4-FFF2-40B4-BE49-F238E27FC236}">
                <a16:creationId xmlns:a16="http://schemas.microsoft.com/office/drawing/2014/main" id="{1EDE0754-FBFD-15FE-1804-209BFA93C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1C9DF31-AE90-2E4E-0B06-817A082DD7C1}"/>
              </a:ext>
            </a:extLst>
          </p:cNvPr>
          <p:cNvPicPr>
            <a:picLocks noChangeAspect="1"/>
          </p:cNvPicPr>
          <p:nvPr/>
        </p:nvPicPr>
        <p:blipFill>
          <a:blip r:embed="rId2"/>
          <a:stretch>
            <a:fillRect/>
          </a:stretch>
        </p:blipFill>
        <p:spPr>
          <a:xfrm>
            <a:off x="8206633" y="-495455"/>
            <a:ext cx="4014216" cy="2679489"/>
          </a:xfrm>
          <a:prstGeom prst="rect">
            <a:avLst/>
          </a:prstGeom>
        </p:spPr>
      </p:pic>
      <p:sp>
        <p:nvSpPr>
          <p:cNvPr id="2" name="TextBox 1">
            <a:extLst>
              <a:ext uri="{FF2B5EF4-FFF2-40B4-BE49-F238E27FC236}">
                <a16:creationId xmlns:a16="http://schemas.microsoft.com/office/drawing/2014/main" id="{BA834FDD-9738-7692-46A4-770D92711131}"/>
              </a:ext>
            </a:extLst>
          </p:cNvPr>
          <p:cNvSpPr txBox="1"/>
          <p:nvPr/>
        </p:nvSpPr>
        <p:spPr>
          <a:xfrm>
            <a:off x="333862" y="2775098"/>
            <a:ext cx="11425747" cy="4524315"/>
          </a:xfrm>
          <a:prstGeom prst="rect">
            <a:avLst/>
          </a:prstGeom>
          <a:noFill/>
        </p:spPr>
        <p:txBody>
          <a:bodyPr wrap="square" rtlCol="0">
            <a:spAutoFit/>
          </a:bodyPr>
          <a:lstStyle/>
          <a:p>
            <a:r>
              <a:rPr lang="en-GB" b="1" dirty="0"/>
              <a:t>No – one should attempt to lift another person</a:t>
            </a:r>
          </a:p>
          <a:p>
            <a:endParaRPr lang="en-GB" dirty="0"/>
          </a:p>
          <a:p>
            <a:r>
              <a:rPr lang="en-GB" dirty="0"/>
              <a:t>In the event that a person has fallen it may be appropriate having ascertained that the fallen person is not injured to assist them to raise from the floor   </a:t>
            </a:r>
          </a:p>
          <a:p>
            <a:endParaRPr lang="en-GB" dirty="0"/>
          </a:p>
          <a:p>
            <a:r>
              <a:rPr lang="en-GB" dirty="0"/>
              <a:t>In the case of our partnerships who fall regularly they may have their own techniques to get up. In this case, if you feel comfortable doing so then you may be able to help them to get themselves off the floor using their techniques – communication is the key and don’t ever be afraid to say no if you think that they or you are at risk of getting injured through the process</a:t>
            </a:r>
          </a:p>
          <a:p>
            <a:endParaRPr lang="en-GB" dirty="0"/>
          </a:p>
          <a:p>
            <a:r>
              <a:rPr lang="en-GB" dirty="0"/>
              <a:t>If you do decide to help someone get up then ALWAYS ask another person to be present to ensure safe- guarding of all concerned </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282220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7B908DC-AD4D-69F7-63D5-7072D3F891C0}"/>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96D1930-4E43-4295-C0B3-4F40920A3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3A6D700-EB85-467F-6EF1-9A2A5580A771}"/>
              </a:ext>
            </a:extLst>
          </p:cNvPr>
          <p:cNvSpPr txBox="1"/>
          <p:nvPr/>
        </p:nvSpPr>
        <p:spPr>
          <a:xfrm>
            <a:off x="333862" y="191026"/>
            <a:ext cx="6894576" cy="178308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600" dirty="0">
                <a:latin typeface="+mj-lt"/>
                <a:ea typeface="+mj-ea"/>
                <a:cs typeface="+mj-cs"/>
              </a:rPr>
              <a:t>Using the 2 chair technique  </a:t>
            </a:r>
          </a:p>
        </p:txBody>
      </p:sp>
      <p:sp>
        <p:nvSpPr>
          <p:cNvPr id="13" name="sketch line">
            <a:extLst>
              <a:ext uri="{FF2B5EF4-FFF2-40B4-BE49-F238E27FC236}">
                <a16:creationId xmlns:a16="http://schemas.microsoft.com/office/drawing/2014/main" id="{EDF8DC77-7238-F805-0F8B-E7E44CEC90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C8FD9AB-2EAA-2CE7-900A-7B5CC43C7444}"/>
              </a:ext>
            </a:extLst>
          </p:cNvPr>
          <p:cNvPicPr>
            <a:picLocks noChangeAspect="1"/>
          </p:cNvPicPr>
          <p:nvPr/>
        </p:nvPicPr>
        <p:blipFill>
          <a:blip r:embed="rId2"/>
          <a:stretch>
            <a:fillRect/>
          </a:stretch>
        </p:blipFill>
        <p:spPr>
          <a:xfrm>
            <a:off x="8206633" y="-495455"/>
            <a:ext cx="4014216" cy="2679489"/>
          </a:xfrm>
          <a:prstGeom prst="rect">
            <a:avLst/>
          </a:prstGeom>
        </p:spPr>
      </p:pic>
      <p:sp>
        <p:nvSpPr>
          <p:cNvPr id="2" name="TextBox 1">
            <a:extLst>
              <a:ext uri="{FF2B5EF4-FFF2-40B4-BE49-F238E27FC236}">
                <a16:creationId xmlns:a16="http://schemas.microsoft.com/office/drawing/2014/main" id="{4803E13E-F084-FB7B-E549-F39622720922}"/>
              </a:ext>
            </a:extLst>
          </p:cNvPr>
          <p:cNvSpPr txBox="1"/>
          <p:nvPr/>
        </p:nvSpPr>
        <p:spPr>
          <a:xfrm>
            <a:off x="333863" y="2775098"/>
            <a:ext cx="2541766" cy="4801314"/>
          </a:xfrm>
          <a:prstGeom prst="rect">
            <a:avLst/>
          </a:prstGeom>
          <a:noFill/>
        </p:spPr>
        <p:txBody>
          <a:bodyPr wrap="square" rtlCol="0">
            <a:spAutoFit/>
          </a:bodyPr>
          <a:lstStyle/>
          <a:p>
            <a:r>
              <a:rPr lang="en-GB" b="1" dirty="0"/>
              <a:t>Stage 1 </a:t>
            </a:r>
            <a:r>
              <a:rPr lang="en-GB" dirty="0"/>
              <a:t>– having ensured the person is uninjured and happy to attempt to get up, encourage them to roll on one side - they should roll their head and shoulders towards they way they wish to roll and then the hips and legs to follow in the same direction – ask them to rest a moment in this position </a:t>
            </a:r>
          </a:p>
          <a:p>
            <a:endParaRPr lang="en-GB" dirty="0"/>
          </a:p>
          <a:p>
            <a:endParaRPr lang="en-GB" dirty="0"/>
          </a:p>
          <a:p>
            <a:endParaRPr lang="en-GB" dirty="0"/>
          </a:p>
        </p:txBody>
      </p:sp>
      <p:pic>
        <p:nvPicPr>
          <p:cNvPr id="3" name="Picture 2">
            <a:extLst>
              <a:ext uri="{FF2B5EF4-FFF2-40B4-BE49-F238E27FC236}">
                <a16:creationId xmlns:a16="http://schemas.microsoft.com/office/drawing/2014/main" id="{D95C19A2-E8E6-6DC9-C90C-ABAE19C9038F}"/>
              </a:ext>
            </a:extLst>
          </p:cNvPr>
          <p:cNvPicPr>
            <a:picLocks noChangeAspect="1"/>
          </p:cNvPicPr>
          <p:nvPr/>
        </p:nvPicPr>
        <p:blipFill>
          <a:blip r:embed="rId3"/>
          <a:stretch>
            <a:fillRect/>
          </a:stretch>
        </p:blipFill>
        <p:spPr>
          <a:xfrm>
            <a:off x="2875629" y="4598737"/>
            <a:ext cx="2389414" cy="2389414"/>
          </a:xfrm>
          <a:prstGeom prst="rect">
            <a:avLst/>
          </a:prstGeom>
        </p:spPr>
      </p:pic>
      <p:sp>
        <p:nvSpPr>
          <p:cNvPr id="6" name="TextBox 5">
            <a:extLst>
              <a:ext uri="{FF2B5EF4-FFF2-40B4-BE49-F238E27FC236}">
                <a16:creationId xmlns:a16="http://schemas.microsoft.com/office/drawing/2014/main" id="{A6824412-AE8A-B8BD-13D8-7A8105304177}"/>
              </a:ext>
            </a:extLst>
          </p:cNvPr>
          <p:cNvSpPr txBox="1"/>
          <p:nvPr/>
        </p:nvSpPr>
        <p:spPr>
          <a:xfrm>
            <a:off x="3561429" y="2775098"/>
            <a:ext cx="3407228" cy="1477328"/>
          </a:xfrm>
          <a:prstGeom prst="rect">
            <a:avLst/>
          </a:prstGeom>
          <a:noFill/>
        </p:spPr>
        <p:txBody>
          <a:bodyPr wrap="square" rtlCol="0">
            <a:spAutoFit/>
          </a:bodyPr>
          <a:lstStyle/>
          <a:p>
            <a:r>
              <a:rPr lang="en-GB" b="1" dirty="0"/>
              <a:t>Stage 2</a:t>
            </a:r>
          </a:p>
          <a:p>
            <a:r>
              <a:rPr lang="en-GB" dirty="0"/>
              <a:t>Support them to come into a ‘dog’ position kneeling equally on both knees with their hands flat on the floor </a:t>
            </a:r>
          </a:p>
        </p:txBody>
      </p:sp>
      <p:sp>
        <p:nvSpPr>
          <p:cNvPr id="9" name="TextBox 8">
            <a:extLst>
              <a:ext uri="{FF2B5EF4-FFF2-40B4-BE49-F238E27FC236}">
                <a16:creationId xmlns:a16="http://schemas.microsoft.com/office/drawing/2014/main" id="{A05611C2-B462-32EE-ADD0-9A3C7D2628B1}"/>
              </a:ext>
            </a:extLst>
          </p:cNvPr>
          <p:cNvSpPr txBox="1"/>
          <p:nvPr/>
        </p:nvSpPr>
        <p:spPr>
          <a:xfrm>
            <a:off x="7381679" y="2715099"/>
            <a:ext cx="3026228" cy="1477328"/>
          </a:xfrm>
          <a:prstGeom prst="rect">
            <a:avLst/>
          </a:prstGeom>
          <a:noFill/>
        </p:spPr>
        <p:txBody>
          <a:bodyPr wrap="square" rtlCol="0">
            <a:spAutoFit/>
          </a:bodyPr>
          <a:lstStyle/>
          <a:p>
            <a:r>
              <a:rPr lang="en-GB" b="1" dirty="0"/>
              <a:t>Stage 3</a:t>
            </a:r>
          </a:p>
          <a:p>
            <a:r>
              <a:rPr lang="en-GB" dirty="0"/>
              <a:t>Bring a stable, non wheeled chair in front of them and encourage them to grip this firmly with both hands  </a:t>
            </a:r>
          </a:p>
        </p:txBody>
      </p:sp>
      <p:pic>
        <p:nvPicPr>
          <p:cNvPr id="10" name="Picture 9">
            <a:extLst>
              <a:ext uri="{FF2B5EF4-FFF2-40B4-BE49-F238E27FC236}">
                <a16:creationId xmlns:a16="http://schemas.microsoft.com/office/drawing/2014/main" id="{3EE79235-FE0B-94E2-1805-C875DA4DB7B9}"/>
              </a:ext>
            </a:extLst>
          </p:cNvPr>
          <p:cNvPicPr>
            <a:picLocks noChangeAspect="1"/>
          </p:cNvPicPr>
          <p:nvPr/>
        </p:nvPicPr>
        <p:blipFill>
          <a:blip r:embed="rId4"/>
          <a:stretch>
            <a:fillRect/>
          </a:stretch>
        </p:blipFill>
        <p:spPr>
          <a:xfrm>
            <a:off x="8292340" y="4440154"/>
            <a:ext cx="2106636" cy="2106636"/>
          </a:xfrm>
          <a:prstGeom prst="rect">
            <a:avLst/>
          </a:prstGeom>
        </p:spPr>
      </p:pic>
      <p:pic>
        <p:nvPicPr>
          <p:cNvPr id="12" name="Picture 11">
            <a:extLst>
              <a:ext uri="{FF2B5EF4-FFF2-40B4-BE49-F238E27FC236}">
                <a16:creationId xmlns:a16="http://schemas.microsoft.com/office/drawing/2014/main" id="{C1A61DFB-1A11-14DC-C35B-9E60963820E9}"/>
              </a:ext>
            </a:extLst>
          </p:cNvPr>
          <p:cNvPicPr>
            <a:picLocks noChangeAspect="1"/>
          </p:cNvPicPr>
          <p:nvPr/>
        </p:nvPicPr>
        <p:blipFill>
          <a:blip r:embed="rId5"/>
          <a:stretch>
            <a:fillRect/>
          </a:stretch>
        </p:blipFill>
        <p:spPr>
          <a:xfrm>
            <a:off x="5417395" y="4300507"/>
            <a:ext cx="2389414" cy="2389414"/>
          </a:xfrm>
          <a:prstGeom prst="rect">
            <a:avLst/>
          </a:prstGeom>
        </p:spPr>
      </p:pic>
    </p:spTree>
    <p:extLst>
      <p:ext uri="{BB962C8B-B14F-4D97-AF65-F5344CB8AC3E}">
        <p14:creationId xmlns:p14="http://schemas.microsoft.com/office/powerpoint/2010/main" val="1860126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A85F63-C035-C72E-D87C-BE118B46D0A9}"/>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252698A-2B6B-F53E-F6F0-B07F0CD19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E3FC8DB-0E86-3A27-B20B-22018C31FC0E}"/>
              </a:ext>
            </a:extLst>
          </p:cNvPr>
          <p:cNvSpPr txBox="1"/>
          <p:nvPr/>
        </p:nvSpPr>
        <p:spPr>
          <a:xfrm>
            <a:off x="333862" y="191026"/>
            <a:ext cx="6894576" cy="178308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600" dirty="0">
                <a:latin typeface="+mj-lt"/>
                <a:ea typeface="+mj-ea"/>
                <a:cs typeface="+mj-cs"/>
              </a:rPr>
              <a:t>Using the 2 chair technique  </a:t>
            </a:r>
          </a:p>
        </p:txBody>
      </p:sp>
      <p:sp>
        <p:nvSpPr>
          <p:cNvPr id="13" name="sketch line">
            <a:extLst>
              <a:ext uri="{FF2B5EF4-FFF2-40B4-BE49-F238E27FC236}">
                <a16:creationId xmlns:a16="http://schemas.microsoft.com/office/drawing/2014/main" id="{463BB5E3-C07E-F991-FDED-54711E737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E4BDBEB-DCDC-5760-AB75-B0E57918198D}"/>
              </a:ext>
            </a:extLst>
          </p:cNvPr>
          <p:cNvPicPr>
            <a:picLocks noChangeAspect="1"/>
          </p:cNvPicPr>
          <p:nvPr/>
        </p:nvPicPr>
        <p:blipFill>
          <a:blip r:embed="rId2"/>
          <a:stretch>
            <a:fillRect/>
          </a:stretch>
        </p:blipFill>
        <p:spPr>
          <a:xfrm>
            <a:off x="8206633" y="-495455"/>
            <a:ext cx="4014216" cy="2679489"/>
          </a:xfrm>
          <a:prstGeom prst="rect">
            <a:avLst/>
          </a:prstGeom>
        </p:spPr>
      </p:pic>
      <p:sp>
        <p:nvSpPr>
          <p:cNvPr id="2" name="TextBox 1">
            <a:extLst>
              <a:ext uri="{FF2B5EF4-FFF2-40B4-BE49-F238E27FC236}">
                <a16:creationId xmlns:a16="http://schemas.microsoft.com/office/drawing/2014/main" id="{3E4D13F8-BF33-1CE1-83EC-E0BAB6E157EC}"/>
              </a:ext>
            </a:extLst>
          </p:cNvPr>
          <p:cNvSpPr txBox="1"/>
          <p:nvPr/>
        </p:nvSpPr>
        <p:spPr>
          <a:xfrm>
            <a:off x="333862" y="2432304"/>
            <a:ext cx="11450579" cy="2585323"/>
          </a:xfrm>
          <a:prstGeom prst="rect">
            <a:avLst/>
          </a:prstGeom>
          <a:noFill/>
        </p:spPr>
        <p:txBody>
          <a:bodyPr wrap="square" rtlCol="0">
            <a:spAutoFit/>
          </a:bodyPr>
          <a:lstStyle/>
          <a:p>
            <a:r>
              <a:rPr lang="en-GB" b="1" dirty="0"/>
              <a:t>Stage 4</a:t>
            </a:r>
          </a:p>
          <a:p>
            <a:r>
              <a:rPr lang="en-GB" dirty="0"/>
              <a:t>Bring a second chair behind them, encourage them to ‘push up’ on the  chair in front and at the same time push themselves into a ‘standing position still supporting themselves on the front chair  </a:t>
            </a:r>
          </a:p>
          <a:p>
            <a:endParaRPr lang="en-GB" dirty="0"/>
          </a:p>
          <a:p>
            <a:r>
              <a:rPr lang="en-GB" dirty="0"/>
              <a:t>Encourage them to rest before gradually sitting back into the chair behind them </a:t>
            </a:r>
          </a:p>
          <a:p>
            <a:r>
              <a:rPr lang="en-GB" dirty="0"/>
              <a:t>You can help by, once they are ‘standing,’ bringing this  rear chair closer to them – guide them to sit into this chair </a:t>
            </a:r>
          </a:p>
          <a:p>
            <a:endParaRPr lang="en-GB" dirty="0"/>
          </a:p>
          <a:p>
            <a:endParaRPr lang="en-GB" dirty="0"/>
          </a:p>
          <a:p>
            <a:endParaRPr lang="en-GB" dirty="0"/>
          </a:p>
        </p:txBody>
      </p:sp>
      <p:pic>
        <p:nvPicPr>
          <p:cNvPr id="7" name="Picture 6">
            <a:extLst>
              <a:ext uri="{FF2B5EF4-FFF2-40B4-BE49-F238E27FC236}">
                <a16:creationId xmlns:a16="http://schemas.microsoft.com/office/drawing/2014/main" id="{C0976560-349F-A89E-C6BF-D776544593C9}"/>
              </a:ext>
            </a:extLst>
          </p:cNvPr>
          <p:cNvPicPr>
            <a:picLocks noChangeAspect="1"/>
          </p:cNvPicPr>
          <p:nvPr/>
        </p:nvPicPr>
        <p:blipFill>
          <a:blip r:embed="rId3"/>
          <a:stretch>
            <a:fillRect/>
          </a:stretch>
        </p:blipFill>
        <p:spPr>
          <a:xfrm>
            <a:off x="407559" y="4305451"/>
            <a:ext cx="2725221" cy="2415262"/>
          </a:xfrm>
          <a:prstGeom prst="rect">
            <a:avLst/>
          </a:prstGeom>
        </p:spPr>
      </p:pic>
      <p:pic>
        <p:nvPicPr>
          <p:cNvPr id="12" name="Picture 11">
            <a:extLst>
              <a:ext uri="{FF2B5EF4-FFF2-40B4-BE49-F238E27FC236}">
                <a16:creationId xmlns:a16="http://schemas.microsoft.com/office/drawing/2014/main" id="{6DF8D464-748E-701F-6B9E-F3713F997393}"/>
              </a:ext>
            </a:extLst>
          </p:cNvPr>
          <p:cNvPicPr>
            <a:picLocks noChangeAspect="1"/>
          </p:cNvPicPr>
          <p:nvPr/>
        </p:nvPicPr>
        <p:blipFill>
          <a:blip r:embed="rId4"/>
          <a:stretch>
            <a:fillRect/>
          </a:stretch>
        </p:blipFill>
        <p:spPr>
          <a:xfrm>
            <a:off x="4031821" y="4344646"/>
            <a:ext cx="2322328" cy="2322328"/>
          </a:xfrm>
          <a:prstGeom prst="rect">
            <a:avLst/>
          </a:prstGeom>
        </p:spPr>
      </p:pic>
      <p:pic>
        <p:nvPicPr>
          <p:cNvPr id="14" name="Picture 13">
            <a:extLst>
              <a:ext uri="{FF2B5EF4-FFF2-40B4-BE49-F238E27FC236}">
                <a16:creationId xmlns:a16="http://schemas.microsoft.com/office/drawing/2014/main" id="{8D9DBF03-A1D8-4608-DE96-42383C97D372}"/>
              </a:ext>
            </a:extLst>
          </p:cNvPr>
          <p:cNvPicPr>
            <a:picLocks noChangeAspect="1"/>
          </p:cNvPicPr>
          <p:nvPr/>
        </p:nvPicPr>
        <p:blipFill>
          <a:blip r:embed="rId5"/>
          <a:stretch>
            <a:fillRect/>
          </a:stretch>
        </p:blipFill>
        <p:spPr>
          <a:xfrm>
            <a:off x="6890300" y="4285200"/>
            <a:ext cx="2381250" cy="2381250"/>
          </a:xfrm>
          <a:prstGeom prst="rect">
            <a:avLst/>
          </a:prstGeom>
        </p:spPr>
      </p:pic>
      <p:sp>
        <p:nvSpPr>
          <p:cNvPr id="15" name="TextBox 14">
            <a:extLst>
              <a:ext uri="{FF2B5EF4-FFF2-40B4-BE49-F238E27FC236}">
                <a16:creationId xmlns:a16="http://schemas.microsoft.com/office/drawing/2014/main" id="{9FA09BCD-C9D5-DB00-6F37-9659A685B80D}"/>
              </a:ext>
            </a:extLst>
          </p:cNvPr>
          <p:cNvSpPr txBox="1"/>
          <p:nvPr/>
        </p:nvSpPr>
        <p:spPr>
          <a:xfrm>
            <a:off x="9144000" y="4384077"/>
            <a:ext cx="2640441" cy="2308324"/>
          </a:xfrm>
          <a:prstGeom prst="rect">
            <a:avLst/>
          </a:prstGeom>
          <a:noFill/>
        </p:spPr>
        <p:txBody>
          <a:bodyPr wrap="square" rtlCol="0">
            <a:spAutoFit/>
          </a:bodyPr>
          <a:lstStyle/>
          <a:p>
            <a:r>
              <a:rPr lang="en-GB" dirty="0"/>
              <a:t>Encourage them to rest to recover from the shock and activity </a:t>
            </a:r>
          </a:p>
          <a:p>
            <a:endParaRPr lang="en-GB" dirty="0"/>
          </a:p>
          <a:p>
            <a:r>
              <a:rPr lang="en-GB" dirty="0"/>
              <a:t>If at any time it becomes they are apparent help them to get comfortable and treat for injuries </a:t>
            </a:r>
          </a:p>
        </p:txBody>
      </p:sp>
    </p:spTree>
    <p:extLst>
      <p:ext uri="{BB962C8B-B14F-4D97-AF65-F5344CB8AC3E}">
        <p14:creationId xmlns:p14="http://schemas.microsoft.com/office/powerpoint/2010/main" val="4196140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7D4A518-9E89-CBA0-0A16-7711AD4565CA}"/>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2D695B8-8CA8-3A53-ADF9-28F48C3F05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B5DFBD0-86C4-F323-792E-2140ED939FE4}"/>
              </a:ext>
            </a:extLst>
          </p:cNvPr>
          <p:cNvSpPr txBox="1"/>
          <p:nvPr/>
        </p:nvSpPr>
        <p:spPr>
          <a:xfrm>
            <a:off x="538080" y="281945"/>
            <a:ext cx="6894576" cy="178308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600" dirty="0">
                <a:latin typeface="+mj-lt"/>
                <a:ea typeface="+mj-ea"/>
                <a:cs typeface="+mj-cs"/>
              </a:rPr>
              <a:t>Think before you lift </a:t>
            </a:r>
          </a:p>
        </p:txBody>
      </p:sp>
      <p:sp>
        <p:nvSpPr>
          <p:cNvPr id="13" name="sketch line">
            <a:extLst>
              <a:ext uri="{FF2B5EF4-FFF2-40B4-BE49-F238E27FC236}">
                <a16:creationId xmlns:a16="http://schemas.microsoft.com/office/drawing/2014/main" id="{0B840A58-86F6-26FB-70A1-99094BE44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857B306-2809-23E9-894E-EC905BC67C35}"/>
              </a:ext>
            </a:extLst>
          </p:cNvPr>
          <p:cNvPicPr>
            <a:picLocks noChangeAspect="1"/>
          </p:cNvPicPr>
          <p:nvPr/>
        </p:nvPicPr>
        <p:blipFill>
          <a:blip r:embed="rId2"/>
          <a:stretch>
            <a:fillRect/>
          </a:stretch>
        </p:blipFill>
        <p:spPr>
          <a:xfrm>
            <a:off x="8206633" y="-495455"/>
            <a:ext cx="4014216" cy="2679489"/>
          </a:xfrm>
          <a:prstGeom prst="rect">
            <a:avLst/>
          </a:prstGeom>
        </p:spPr>
      </p:pic>
      <p:sp>
        <p:nvSpPr>
          <p:cNvPr id="9" name="Rectangle 8">
            <a:extLst>
              <a:ext uri="{FF2B5EF4-FFF2-40B4-BE49-F238E27FC236}">
                <a16:creationId xmlns:a16="http://schemas.microsoft.com/office/drawing/2014/main" id="{B4DBD69D-FA42-A932-6A83-2A21B4653543}"/>
              </a:ext>
            </a:extLst>
          </p:cNvPr>
          <p:cNvSpPr/>
          <p:nvPr/>
        </p:nvSpPr>
        <p:spPr>
          <a:xfrm>
            <a:off x="538079" y="2615344"/>
            <a:ext cx="3824369" cy="2416833"/>
          </a:xfrm>
          <a:prstGeom prst="rect">
            <a:avLst/>
          </a:prstGeom>
          <a:solidFill>
            <a:schemeClr val="bg1"/>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b="1" dirty="0">
                <a:solidFill>
                  <a:schemeClr val="tx1"/>
                </a:solidFill>
              </a:rPr>
              <a:t>Task</a:t>
            </a:r>
          </a:p>
          <a:p>
            <a:r>
              <a:rPr lang="en-GB" sz="1600" dirty="0">
                <a:solidFill>
                  <a:schemeClr val="tx1"/>
                </a:solidFill>
              </a:rPr>
              <a:t>What requires to be lifted / moved </a:t>
            </a:r>
          </a:p>
          <a:p>
            <a:r>
              <a:rPr lang="en-GB" sz="1600" dirty="0">
                <a:solidFill>
                  <a:schemeClr val="tx1"/>
                </a:solidFill>
              </a:rPr>
              <a:t>What is the starting position of the item – is it on a table, above your head or at floor level </a:t>
            </a:r>
          </a:p>
          <a:p>
            <a:r>
              <a:rPr lang="en-GB" sz="1600" dirty="0">
                <a:solidFill>
                  <a:schemeClr val="tx1"/>
                </a:solidFill>
              </a:rPr>
              <a:t>How far does it need to be moved</a:t>
            </a:r>
          </a:p>
          <a:p>
            <a:r>
              <a:rPr lang="en-GB" sz="1600" dirty="0">
                <a:solidFill>
                  <a:schemeClr val="tx1"/>
                </a:solidFill>
              </a:rPr>
              <a:t>Where is it to be put at its destination  - is that area/ surface clear and unobstructed </a:t>
            </a:r>
            <a:endParaRPr lang="en-GB" sz="1600" dirty="0"/>
          </a:p>
        </p:txBody>
      </p:sp>
      <p:sp>
        <p:nvSpPr>
          <p:cNvPr id="16" name="Rectangle 15">
            <a:extLst>
              <a:ext uri="{FF2B5EF4-FFF2-40B4-BE49-F238E27FC236}">
                <a16:creationId xmlns:a16="http://schemas.microsoft.com/office/drawing/2014/main" id="{ADDC60C6-14FF-A098-E16F-AA26D3220027}"/>
              </a:ext>
            </a:extLst>
          </p:cNvPr>
          <p:cNvSpPr/>
          <p:nvPr/>
        </p:nvSpPr>
        <p:spPr>
          <a:xfrm>
            <a:off x="4785699" y="2626503"/>
            <a:ext cx="3336527" cy="2236080"/>
          </a:xfrm>
          <a:prstGeom prst="rect">
            <a:avLst/>
          </a:prstGeom>
          <a:solidFill>
            <a:schemeClr val="bg1"/>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t>Ta</a:t>
            </a:r>
          </a:p>
          <a:p>
            <a:r>
              <a:rPr lang="en-GB" sz="1600" b="1" dirty="0">
                <a:solidFill>
                  <a:schemeClr val="tx1"/>
                </a:solidFill>
              </a:rPr>
              <a:t>Individual </a:t>
            </a:r>
          </a:p>
          <a:p>
            <a:r>
              <a:rPr lang="en-GB" sz="1600" dirty="0">
                <a:solidFill>
                  <a:schemeClr val="tx1"/>
                </a:solidFill>
              </a:rPr>
              <a:t>What are my capabilities / limitations </a:t>
            </a:r>
          </a:p>
          <a:p>
            <a:r>
              <a:rPr lang="en-GB" sz="1600" dirty="0">
                <a:solidFill>
                  <a:schemeClr val="tx1"/>
                </a:solidFill>
              </a:rPr>
              <a:t>What are the capabilities / limitations of others assisting with the task </a:t>
            </a:r>
          </a:p>
          <a:p>
            <a:r>
              <a:rPr lang="en-GB" sz="1600" dirty="0">
                <a:solidFill>
                  <a:schemeClr val="tx1"/>
                </a:solidFill>
              </a:rPr>
              <a:t>N.B These may change from day to day </a:t>
            </a:r>
            <a:endParaRPr lang="en-GB" sz="1600" dirty="0"/>
          </a:p>
        </p:txBody>
      </p:sp>
      <p:sp>
        <p:nvSpPr>
          <p:cNvPr id="17" name="Rectangle 16">
            <a:extLst>
              <a:ext uri="{FF2B5EF4-FFF2-40B4-BE49-F238E27FC236}">
                <a16:creationId xmlns:a16="http://schemas.microsoft.com/office/drawing/2014/main" id="{7ED02F8A-B436-0EA7-E1F2-5A24CC8C4076}"/>
              </a:ext>
            </a:extLst>
          </p:cNvPr>
          <p:cNvSpPr/>
          <p:nvPr/>
        </p:nvSpPr>
        <p:spPr>
          <a:xfrm>
            <a:off x="8545477" y="2623730"/>
            <a:ext cx="3336527" cy="2400060"/>
          </a:xfrm>
          <a:prstGeom prst="rect">
            <a:avLst/>
          </a:prstGeom>
          <a:solidFill>
            <a:schemeClr val="bg1"/>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b="1" dirty="0">
                <a:solidFill>
                  <a:schemeClr val="tx1"/>
                </a:solidFill>
              </a:rPr>
              <a:t>Load </a:t>
            </a:r>
          </a:p>
          <a:p>
            <a:r>
              <a:rPr lang="en-GB" sz="1600" dirty="0">
                <a:solidFill>
                  <a:schemeClr val="tx1"/>
                </a:solidFill>
              </a:rPr>
              <a:t>What is the nature of the load</a:t>
            </a:r>
          </a:p>
          <a:p>
            <a:r>
              <a:rPr lang="en-GB" sz="1600" dirty="0">
                <a:solidFill>
                  <a:schemeClr val="tx1"/>
                </a:solidFill>
              </a:rPr>
              <a:t>What shape is it – how easy can you get a firm grip </a:t>
            </a:r>
          </a:p>
          <a:p>
            <a:r>
              <a:rPr lang="en-GB" sz="1600" dirty="0">
                <a:solidFill>
                  <a:schemeClr val="tx1"/>
                </a:solidFill>
              </a:rPr>
              <a:t>Will carrying the load obscure your view </a:t>
            </a:r>
          </a:p>
          <a:p>
            <a:r>
              <a:rPr lang="en-GB" sz="1600" dirty="0">
                <a:solidFill>
                  <a:schemeClr val="tx1"/>
                </a:solidFill>
              </a:rPr>
              <a:t>Will the load move around as you try to lift / move it </a:t>
            </a:r>
            <a:endParaRPr lang="en-GB" sz="1600" dirty="0"/>
          </a:p>
        </p:txBody>
      </p:sp>
      <p:sp>
        <p:nvSpPr>
          <p:cNvPr id="18" name="Rectangle 17">
            <a:extLst>
              <a:ext uri="{FF2B5EF4-FFF2-40B4-BE49-F238E27FC236}">
                <a16:creationId xmlns:a16="http://schemas.microsoft.com/office/drawing/2014/main" id="{95669F66-D619-CFB3-F67A-A148B1206570}"/>
              </a:ext>
            </a:extLst>
          </p:cNvPr>
          <p:cNvSpPr/>
          <p:nvPr/>
        </p:nvSpPr>
        <p:spPr>
          <a:xfrm>
            <a:off x="538079" y="5390707"/>
            <a:ext cx="5660702" cy="1185348"/>
          </a:xfrm>
          <a:prstGeom prst="rect">
            <a:avLst/>
          </a:prstGeom>
          <a:solidFill>
            <a:schemeClr val="bg1"/>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b="1" dirty="0">
                <a:solidFill>
                  <a:schemeClr val="tx1"/>
                </a:solidFill>
              </a:rPr>
              <a:t>Environment</a:t>
            </a:r>
          </a:p>
          <a:p>
            <a:r>
              <a:rPr lang="en-GB" sz="1600" dirty="0">
                <a:solidFill>
                  <a:schemeClr val="tx1"/>
                </a:solidFill>
              </a:rPr>
              <a:t> What is the ground like under foot, is there any risk of slipping or tripping – make sure your route is clear and unobstructed – open any doors that you need to pass through </a:t>
            </a:r>
          </a:p>
        </p:txBody>
      </p:sp>
      <p:sp>
        <p:nvSpPr>
          <p:cNvPr id="19" name="Rectangle 18">
            <a:extLst>
              <a:ext uri="{FF2B5EF4-FFF2-40B4-BE49-F238E27FC236}">
                <a16:creationId xmlns:a16="http://schemas.microsoft.com/office/drawing/2014/main" id="{94DE9D95-FEDB-990D-55B0-D821C35762DA}"/>
              </a:ext>
            </a:extLst>
          </p:cNvPr>
          <p:cNvSpPr/>
          <p:nvPr/>
        </p:nvSpPr>
        <p:spPr>
          <a:xfrm>
            <a:off x="6453963" y="5390707"/>
            <a:ext cx="5487666" cy="1185348"/>
          </a:xfrm>
          <a:prstGeom prst="rect">
            <a:avLst/>
          </a:prstGeom>
          <a:solidFill>
            <a:schemeClr val="bg1"/>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b="1" dirty="0">
                <a:solidFill>
                  <a:schemeClr val="tx1"/>
                </a:solidFill>
              </a:rPr>
              <a:t>Equipment</a:t>
            </a:r>
          </a:p>
          <a:p>
            <a:r>
              <a:rPr lang="en-GB" sz="1600" dirty="0">
                <a:solidFill>
                  <a:schemeClr val="tx1"/>
                </a:solidFill>
              </a:rPr>
              <a:t>Is there a piece of equipment that you can use to reduce the risk of moving an item – if so have you been trained how to use this</a:t>
            </a:r>
            <a:r>
              <a:rPr lang="en-GB" dirty="0">
                <a:solidFill>
                  <a:schemeClr val="tx1"/>
                </a:solidFill>
              </a:rPr>
              <a:t> </a:t>
            </a:r>
          </a:p>
        </p:txBody>
      </p:sp>
    </p:spTree>
    <p:extLst>
      <p:ext uri="{BB962C8B-B14F-4D97-AF65-F5344CB8AC3E}">
        <p14:creationId xmlns:p14="http://schemas.microsoft.com/office/powerpoint/2010/main" val="3556988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7537054-B8DA-FE20-58BC-5BC8B1FF2661}"/>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B44B122-16C5-6D04-2D4E-B9DC2EDCC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960FBBB-174E-F222-4ECB-66BB31E530B5}"/>
              </a:ext>
            </a:extLst>
          </p:cNvPr>
          <p:cNvSpPr txBox="1"/>
          <p:nvPr/>
        </p:nvSpPr>
        <p:spPr>
          <a:xfrm>
            <a:off x="538080" y="281945"/>
            <a:ext cx="6894576" cy="178308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600" dirty="0">
                <a:latin typeface="+mj-lt"/>
                <a:ea typeface="+mj-ea"/>
                <a:cs typeface="+mj-cs"/>
              </a:rPr>
              <a:t>The 5 P’s of manual handling </a:t>
            </a:r>
          </a:p>
        </p:txBody>
      </p:sp>
      <p:sp>
        <p:nvSpPr>
          <p:cNvPr id="13" name="sketch line">
            <a:extLst>
              <a:ext uri="{FF2B5EF4-FFF2-40B4-BE49-F238E27FC236}">
                <a16:creationId xmlns:a16="http://schemas.microsoft.com/office/drawing/2014/main" id="{12F52F1A-2B26-8092-B881-AA5C91E0D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9981258-481A-B4EB-C92F-277FDDB16386}"/>
              </a:ext>
            </a:extLst>
          </p:cNvPr>
          <p:cNvPicPr>
            <a:picLocks noChangeAspect="1"/>
          </p:cNvPicPr>
          <p:nvPr/>
        </p:nvPicPr>
        <p:blipFill>
          <a:blip r:embed="rId2"/>
          <a:stretch>
            <a:fillRect/>
          </a:stretch>
        </p:blipFill>
        <p:spPr>
          <a:xfrm>
            <a:off x="8206633" y="-495455"/>
            <a:ext cx="4014216" cy="2679489"/>
          </a:xfrm>
          <a:prstGeom prst="rect">
            <a:avLst/>
          </a:prstGeom>
        </p:spPr>
      </p:pic>
      <p:sp>
        <p:nvSpPr>
          <p:cNvPr id="6" name="TextBox 5">
            <a:extLst>
              <a:ext uri="{FF2B5EF4-FFF2-40B4-BE49-F238E27FC236}">
                <a16:creationId xmlns:a16="http://schemas.microsoft.com/office/drawing/2014/main" id="{9365D21A-9551-A641-9EC4-333249303E50}"/>
              </a:ext>
            </a:extLst>
          </p:cNvPr>
          <p:cNvSpPr txBox="1"/>
          <p:nvPr/>
        </p:nvSpPr>
        <p:spPr>
          <a:xfrm>
            <a:off x="387392" y="2700615"/>
            <a:ext cx="4290933" cy="3416320"/>
          </a:xfrm>
          <a:prstGeom prst="rect">
            <a:avLst/>
          </a:prstGeom>
          <a:noFill/>
        </p:spPr>
        <p:txBody>
          <a:bodyPr wrap="square">
            <a:spAutoFit/>
          </a:bodyPr>
          <a:lstStyle/>
          <a:p>
            <a:r>
              <a:rPr lang="en-GB" b="1" dirty="0">
                <a:solidFill>
                  <a:srgbClr val="7030A0"/>
                </a:solidFill>
              </a:rPr>
              <a:t>Plan:</a:t>
            </a:r>
            <a:r>
              <a:rPr lang="en-GB" dirty="0"/>
              <a:t> Make a plan before you start.</a:t>
            </a:r>
          </a:p>
          <a:p>
            <a:endParaRPr lang="en-GB" dirty="0"/>
          </a:p>
          <a:p>
            <a:r>
              <a:rPr lang="en-GB" b="1" dirty="0">
                <a:solidFill>
                  <a:srgbClr val="7030A0"/>
                </a:solidFill>
              </a:rPr>
              <a:t>Position:</a:t>
            </a:r>
            <a:r>
              <a:rPr lang="en-GB" dirty="0"/>
              <a:t> Approach the load evenly, with your feet about shoulder-width apart.</a:t>
            </a:r>
          </a:p>
          <a:p>
            <a:endParaRPr lang="en-GB" dirty="0"/>
          </a:p>
          <a:p>
            <a:r>
              <a:rPr lang="en-GB" b="1" dirty="0">
                <a:solidFill>
                  <a:srgbClr val="7030A0"/>
                </a:solidFill>
              </a:rPr>
              <a:t>Pick:</a:t>
            </a:r>
            <a:r>
              <a:rPr lang="en-GB" dirty="0"/>
              <a:t> As you move the object upward, maintain a natural motion, keeping the load as close as possible to your spine.</a:t>
            </a:r>
          </a:p>
          <a:p>
            <a:endParaRPr lang="en-GB" dirty="0"/>
          </a:p>
          <a:p>
            <a:r>
              <a:rPr lang="en-GB" b="1" dirty="0">
                <a:solidFill>
                  <a:srgbClr val="7030A0"/>
                </a:solidFill>
              </a:rPr>
              <a:t>Proceed: </a:t>
            </a:r>
            <a:r>
              <a:rPr lang="en-GB" dirty="0">
                <a:solidFill>
                  <a:schemeClr val="tx2"/>
                </a:solidFill>
              </a:rPr>
              <a:t>W</a:t>
            </a:r>
            <a:r>
              <a:rPr lang="en-GB" dirty="0"/>
              <a:t>ith caution.</a:t>
            </a:r>
          </a:p>
          <a:p>
            <a:endParaRPr lang="en-GB" dirty="0"/>
          </a:p>
          <a:p>
            <a:r>
              <a:rPr lang="en-GB" b="1" dirty="0">
                <a:solidFill>
                  <a:srgbClr val="7030A0"/>
                </a:solidFill>
              </a:rPr>
              <a:t>Place: </a:t>
            </a:r>
            <a:r>
              <a:rPr lang="en-GB" dirty="0"/>
              <a:t>Place the object where you want it</a:t>
            </a:r>
          </a:p>
        </p:txBody>
      </p:sp>
      <p:pic>
        <p:nvPicPr>
          <p:cNvPr id="7" name="Picture 6">
            <a:extLst>
              <a:ext uri="{FF2B5EF4-FFF2-40B4-BE49-F238E27FC236}">
                <a16:creationId xmlns:a16="http://schemas.microsoft.com/office/drawing/2014/main" id="{21BF7F5F-3202-6F06-A302-16FBC4A010DE}"/>
              </a:ext>
            </a:extLst>
          </p:cNvPr>
          <p:cNvPicPr>
            <a:picLocks noChangeAspect="1"/>
          </p:cNvPicPr>
          <p:nvPr/>
        </p:nvPicPr>
        <p:blipFill>
          <a:blip r:embed="rId3"/>
          <a:stretch>
            <a:fillRect/>
          </a:stretch>
        </p:blipFill>
        <p:spPr>
          <a:xfrm>
            <a:off x="4678325" y="3092373"/>
            <a:ext cx="6655981" cy="3401206"/>
          </a:xfrm>
          <a:prstGeom prst="rect">
            <a:avLst/>
          </a:prstGeom>
        </p:spPr>
      </p:pic>
    </p:spTree>
    <p:extLst>
      <p:ext uri="{BB962C8B-B14F-4D97-AF65-F5344CB8AC3E}">
        <p14:creationId xmlns:p14="http://schemas.microsoft.com/office/powerpoint/2010/main" val="1530125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7D4FB52-51AA-2CC3-DD36-F2D3C553294A}"/>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D6B2C00-B834-E6DE-1B68-1B041E283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6C2B237-54D1-73BE-CCCE-3423FEFAB3FC}"/>
              </a:ext>
            </a:extLst>
          </p:cNvPr>
          <p:cNvSpPr txBox="1"/>
          <p:nvPr/>
        </p:nvSpPr>
        <p:spPr>
          <a:xfrm>
            <a:off x="538080" y="281945"/>
            <a:ext cx="6894576" cy="178308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600" b="1" dirty="0">
                <a:latin typeface="+mj-lt"/>
                <a:ea typeface="+mj-ea"/>
                <a:cs typeface="+mj-cs"/>
              </a:rPr>
              <a:t>Bends ‘z’ knees</a:t>
            </a:r>
          </a:p>
        </p:txBody>
      </p:sp>
      <p:sp>
        <p:nvSpPr>
          <p:cNvPr id="13" name="sketch line">
            <a:extLst>
              <a:ext uri="{FF2B5EF4-FFF2-40B4-BE49-F238E27FC236}">
                <a16:creationId xmlns:a16="http://schemas.microsoft.com/office/drawing/2014/main" id="{ABB41233-8E03-0240-8C0A-3C333C4AB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5788350-D75C-B5C8-AA5B-D7BE15F45836}"/>
              </a:ext>
            </a:extLst>
          </p:cNvPr>
          <p:cNvPicPr>
            <a:picLocks noChangeAspect="1"/>
          </p:cNvPicPr>
          <p:nvPr/>
        </p:nvPicPr>
        <p:blipFill>
          <a:blip r:embed="rId2"/>
          <a:stretch>
            <a:fillRect/>
          </a:stretch>
        </p:blipFill>
        <p:spPr>
          <a:xfrm>
            <a:off x="8206633" y="-495455"/>
            <a:ext cx="4014216" cy="2679489"/>
          </a:xfrm>
          <a:prstGeom prst="rect">
            <a:avLst/>
          </a:prstGeom>
        </p:spPr>
      </p:pic>
      <p:pic>
        <p:nvPicPr>
          <p:cNvPr id="2" name="Picture 1">
            <a:extLst>
              <a:ext uri="{FF2B5EF4-FFF2-40B4-BE49-F238E27FC236}">
                <a16:creationId xmlns:a16="http://schemas.microsoft.com/office/drawing/2014/main" id="{AA9DAF27-0CCB-2C8E-2BD2-14DBEB0DFD3A}"/>
              </a:ext>
            </a:extLst>
          </p:cNvPr>
          <p:cNvPicPr>
            <a:picLocks noChangeAspect="1"/>
          </p:cNvPicPr>
          <p:nvPr/>
        </p:nvPicPr>
        <p:blipFill>
          <a:blip r:embed="rId3"/>
          <a:srcRect t="6547" b="10186"/>
          <a:stretch/>
        </p:blipFill>
        <p:spPr>
          <a:xfrm>
            <a:off x="1754373" y="2514737"/>
            <a:ext cx="8200249" cy="3428863"/>
          </a:xfrm>
          <a:prstGeom prst="rect">
            <a:avLst/>
          </a:prstGeom>
        </p:spPr>
      </p:pic>
      <p:sp>
        <p:nvSpPr>
          <p:cNvPr id="3" name="TextBox 2">
            <a:extLst>
              <a:ext uri="{FF2B5EF4-FFF2-40B4-BE49-F238E27FC236}">
                <a16:creationId xmlns:a16="http://schemas.microsoft.com/office/drawing/2014/main" id="{5021A77F-87F6-EE93-36F4-C8AC95EE6873}"/>
              </a:ext>
            </a:extLst>
          </p:cNvPr>
          <p:cNvSpPr txBox="1"/>
          <p:nvPr/>
        </p:nvSpPr>
        <p:spPr>
          <a:xfrm>
            <a:off x="903768" y="2697183"/>
            <a:ext cx="8070111" cy="369332"/>
          </a:xfrm>
          <a:prstGeom prst="rect">
            <a:avLst/>
          </a:prstGeom>
          <a:noFill/>
        </p:spPr>
        <p:txBody>
          <a:bodyPr wrap="square" rtlCol="0">
            <a:spAutoFit/>
          </a:bodyPr>
          <a:lstStyle/>
          <a:p>
            <a:r>
              <a:rPr lang="en-GB" dirty="0"/>
              <a:t>Assuming the item to be moved is at floor level </a:t>
            </a:r>
          </a:p>
        </p:txBody>
      </p:sp>
      <p:sp>
        <p:nvSpPr>
          <p:cNvPr id="8" name="TextBox 7">
            <a:extLst>
              <a:ext uri="{FF2B5EF4-FFF2-40B4-BE49-F238E27FC236}">
                <a16:creationId xmlns:a16="http://schemas.microsoft.com/office/drawing/2014/main" id="{1D5578F2-4F7C-9F4B-3F83-698D214CF2E5}"/>
              </a:ext>
            </a:extLst>
          </p:cNvPr>
          <p:cNvSpPr txBox="1"/>
          <p:nvPr/>
        </p:nvSpPr>
        <p:spPr>
          <a:xfrm>
            <a:off x="1414877" y="5587437"/>
            <a:ext cx="1360967" cy="1077218"/>
          </a:xfrm>
          <a:prstGeom prst="rect">
            <a:avLst/>
          </a:prstGeom>
          <a:noFill/>
        </p:spPr>
        <p:txBody>
          <a:bodyPr wrap="square" rtlCol="0">
            <a:spAutoFit/>
          </a:bodyPr>
          <a:lstStyle/>
          <a:p>
            <a:r>
              <a:rPr lang="en-GB" sz="1600" dirty="0"/>
              <a:t>Position your feet either side of the item </a:t>
            </a:r>
          </a:p>
        </p:txBody>
      </p:sp>
      <p:sp>
        <p:nvSpPr>
          <p:cNvPr id="9" name="TextBox 8">
            <a:extLst>
              <a:ext uri="{FF2B5EF4-FFF2-40B4-BE49-F238E27FC236}">
                <a16:creationId xmlns:a16="http://schemas.microsoft.com/office/drawing/2014/main" id="{F104D3F1-4F4F-6661-1316-6AA3ED0CF6D2}"/>
              </a:ext>
            </a:extLst>
          </p:cNvPr>
          <p:cNvSpPr txBox="1"/>
          <p:nvPr/>
        </p:nvSpPr>
        <p:spPr>
          <a:xfrm>
            <a:off x="3179135" y="5624623"/>
            <a:ext cx="818707" cy="830997"/>
          </a:xfrm>
          <a:prstGeom prst="rect">
            <a:avLst/>
          </a:prstGeom>
          <a:noFill/>
        </p:spPr>
        <p:txBody>
          <a:bodyPr wrap="square" rtlCol="0">
            <a:spAutoFit/>
          </a:bodyPr>
          <a:lstStyle/>
          <a:p>
            <a:r>
              <a:rPr lang="en-GB" sz="1600" dirty="0"/>
              <a:t>Bend your knees </a:t>
            </a:r>
          </a:p>
        </p:txBody>
      </p:sp>
      <p:sp>
        <p:nvSpPr>
          <p:cNvPr id="10" name="TextBox 9">
            <a:extLst>
              <a:ext uri="{FF2B5EF4-FFF2-40B4-BE49-F238E27FC236}">
                <a16:creationId xmlns:a16="http://schemas.microsoft.com/office/drawing/2014/main" id="{8319B52C-3192-BA3E-4989-DCBF798F2CDF}"/>
              </a:ext>
            </a:extLst>
          </p:cNvPr>
          <p:cNvSpPr txBox="1"/>
          <p:nvPr/>
        </p:nvSpPr>
        <p:spPr>
          <a:xfrm>
            <a:off x="4377071" y="5606073"/>
            <a:ext cx="1286540" cy="830997"/>
          </a:xfrm>
          <a:prstGeom prst="rect">
            <a:avLst/>
          </a:prstGeom>
          <a:noFill/>
        </p:spPr>
        <p:txBody>
          <a:bodyPr wrap="square" rtlCol="0">
            <a:spAutoFit/>
          </a:bodyPr>
          <a:lstStyle/>
          <a:p>
            <a:r>
              <a:rPr lang="en-GB" sz="1600" dirty="0"/>
              <a:t>Grasp the item underneath </a:t>
            </a:r>
          </a:p>
        </p:txBody>
      </p:sp>
      <p:sp>
        <p:nvSpPr>
          <p:cNvPr id="12" name="TextBox 11">
            <a:extLst>
              <a:ext uri="{FF2B5EF4-FFF2-40B4-BE49-F238E27FC236}">
                <a16:creationId xmlns:a16="http://schemas.microsoft.com/office/drawing/2014/main" id="{A441C07D-7A0E-844D-4C66-D931F07839CB}"/>
              </a:ext>
            </a:extLst>
          </p:cNvPr>
          <p:cNvSpPr txBox="1"/>
          <p:nvPr/>
        </p:nvSpPr>
        <p:spPr>
          <a:xfrm>
            <a:off x="5854497" y="5617814"/>
            <a:ext cx="1592864" cy="1077218"/>
          </a:xfrm>
          <a:prstGeom prst="rect">
            <a:avLst/>
          </a:prstGeom>
          <a:noFill/>
        </p:spPr>
        <p:txBody>
          <a:bodyPr wrap="square" rtlCol="0">
            <a:spAutoFit/>
          </a:bodyPr>
          <a:lstStyle/>
          <a:p>
            <a:r>
              <a:rPr lang="en-GB" sz="1600" dirty="0"/>
              <a:t>Raise at your knees and lift the item at the same time </a:t>
            </a:r>
          </a:p>
        </p:txBody>
      </p:sp>
      <p:sp>
        <p:nvSpPr>
          <p:cNvPr id="14" name="TextBox 13">
            <a:extLst>
              <a:ext uri="{FF2B5EF4-FFF2-40B4-BE49-F238E27FC236}">
                <a16:creationId xmlns:a16="http://schemas.microsoft.com/office/drawing/2014/main" id="{F2C2E1EC-6473-8A88-D9A6-77FAD8BF0FF4}"/>
              </a:ext>
            </a:extLst>
          </p:cNvPr>
          <p:cNvSpPr txBox="1"/>
          <p:nvPr/>
        </p:nvSpPr>
        <p:spPr>
          <a:xfrm>
            <a:off x="7573439" y="5587437"/>
            <a:ext cx="1667294" cy="1323439"/>
          </a:xfrm>
          <a:prstGeom prst="rect">
            <a:avLst/>
          </a:prstGeom>
          <a:noFill/>
        </p:spPr>
        <p:txBody>
          <a:bodyPr wrap="square" rtlCol="0">
            <a:spAutoFit/>
          </a:bodyPr>
          <a:lstStyle/>
          <a:p>
            <a:r>
              <a:rPr lang="en-GB" sz="1600" dirty="0"/>
              <a:t>Straighten your legs and back – keep the item close into your body  </a:t>
            </a:r>
          </a:p>
        </p:txBody>
      </p:sp>
      <p:sp>
        <p:nvSpPr>
          <p:cNvPr id="15" name="TextBox 14">
            <a:extLst>
              <a:ext uri="{FF2B5EF4-FFF2-40B4-BE49-F238E27FC236}">
                <a16:creationId xmlns:a16="http://schemas.microsoft.com/office/drawing/2014/main" id="{FFD9C1E0-BFBC-227E-AD20-8179D7760AA4}"/>
              </a:ext>
            </a:extLst>
          </p:cNvPr>
          <p:cNvSpPr txBox="1"/>
          <p:nvPr/>
        </p:nvSpPr>
        <p:spPr>
          <a:xfrm>
            <a:off x="9327053" y="5566172"/>
            <a:ext cx="1996621" cy="1077218"/>
          </a:xfrm>
          <a:prstGeom prst="rect">
            <a:avLst/>
          </a:prstGeom>
          <a:noFill/>
        </p:spPr>
        <p:txBody>
          <a:bodyPr wrap="square" rtlCol="0">
            <a:spAutoFit/>
          </a:bodyPr>
          <a:lstStyle/>
          <a:p>
            <a:r>
              <a:rPr lang="en-GB" sz="1600" dirty="0"/>
              <a:t>Keep the item close to your body and your arms straight as you carry the item </a:t>
            </a:r>
          </a:p>
        </p:txBody>
      </p:sp>
    </p:spTree>
    <p:extLst>
      <p:ext uri="{BB962C8B-B14F-4D97-AF65-F5344CB8AC3E}">
        <p14:creationId xmlns:p14="http://schemas.microsoft.com/office/powerpoint/2010/main" val="3806318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D60EAB3-C3AA-7F48-1186-13895F141F54}"/>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5632F9D-4981-E4A4-E3A4-35B4D637FD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1E48817-6032-1AC5-2BE3-BDE0F82D02AD}"/>
              </a:ext>
            </a:extLst>
          </p:cNvPr>
          <p:cNvSpPr txBox="1"/>
          <p:nvPr/>
        </p:nvSpPr>
        <p:spPr>
          <a:xfrm>
            <a:off x="538080" y="281945"/>
            <a:ext cx="6894576" cy="178308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600" b="1" dirty="0">
                <a:latin typeface="+mj-lt"/>
                <a:ea typeface="+mj-ea"/>
                <a:cs typeface="+mj-cs"/>
              </a:rPr>
              <a:t>Putting the item down </a:t>
            </a:r>
          </a:p>
        </p:txBody>
      </p:sp>
      <p:sp>
        <p:nvSpPr>
          <p:cNvPr id="13" name="sketch line">
            <a:extLst>
              <a:ext uri="{FF2B5EF4-FFF2-40B4-BE49-F238E27FC236}">
                <a16:creationId xmlns:a16="http://schemas.microsoft.com/office/drawing/2014/main" id="{CB01AEF5-0FF8-6B2B-4AE9-2B263AC9D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F8D94FE-5E8D-D49B-A515-9A40905D4DB7}"/>
              </a:ext>
            </a:extLst>
          </p:cNvPr>
          <p:cNvPicPr>
            <a:picLocks noChangeAspect="1"/>
          </p:cNvPicPr>
          <p:nvPr/>
        </p:nvPicPr>
        <p:blipFill>
          <a:blip r:embed="rId2"/>
          <a:stretch>
            <a:fillRect/>
          </a:stretch>
        </p:blipFill>
        <p:spPr>
          <a:xfrm>
            <a:off x="8206633" y="-495455"/>
            <a:ext cx="4014216" cy="2679489"/>
          </a:xfrm>
          <a:prstGeom prst="rect">
            <a:avLst/>
          </a:prstGeom>
        </p:spPr>
      </p:pic>
      <p:pic>
        <p:nvPicPr>
          <p:cNvPr id="6" name="Picture 5">
            <a:extLst>
              <a:ext uri="{FF2B5EF4-FFF2-40B4-BE49-F238E27FC236}">
                <a16:creationId xmlns:a16="http://schemas.microsoft.com/office/drawing/2014/main" id="{3DA24AE7-23F9-E077-9610-08E147411463}"/>
              </a:ext>
            </a:extLst>
          </p:cNvPr>
          <p:cNvPicPr>
            <a:picLocks noChangeAspect="1"/>
          </p:cNvPicPr>
          <p:nvPr/>
        </p:nvPicPr>
        <p:blipFill>
          <a:blip r:embed="rId3"/>
          <a:stretch>
            <a:fillRect/>
          </a:stretch>
        </p:blipFill>
        <p:spPr>
          <a:xfrm>
            <a:off x="6094476" y="3028993"/>
            <a:ext cx="3978729" cy="2984047"/>
          </a:xfrm>
          <a:prstGeom prst="rect">
            <a:avLst/>
          </a:prstGeom>
        </p:spPr>
      </p:pic>
      <p:sp>
        <p:nvSpPr>
          <p:cNvPr id="7" name="TextBox 6">
            <a:extLst>
              <a:ext uri="{FF2B5EF4-FFF2-40B4-BE49-F238E27FC236}">
                <a16:creationId xmlns:a16="http://schemas.microsoft.com/office/drawing/2014/main" id="{5C38FA05-B0FB-C003-F572-0D264F4C2FC1}"/>
              </a:ext>
            </a:extLst>
          </p:cNvPr>
          <p:cNvSpPr txBox="1"/>
          <p:nvPr/>
        </p:nvSpPr>
        <p:spPr>
          <a:xfrm>
            <a:off x="674914" y="3028993"/>
            <a:ext cx="4243589" cy="3139321"/>
          </a:xfrm>
          <a:prstGeom prst="rect">
            <a:avLst/>
          </a:prstGeom>
          <a:noFill/>
        </p:spPr>
        <p:txBody>
          <a:bodyPr wrap="square" rtlCol="0">
            <a:spAutoFit/>
          </a:bodyPr>
          <a:lstStyle/>
          <a:p>
            <a:r>
              <a:rPr lang="en-GB" dirty="0"/>
              <a:t>When it comes to putting the item down on the floor the same applies </a:t>
            </a:r>
          </a:p>
          <a:p>
            <a:endParaRPr lang="en-GB" dirty="0"/>
          </a:p>
          <a:p>
            <a:r>
              <a:rPr lang="en-GB" dirty="0"/>
              <a:t>Keep you back as straight as possible and bend your knees</a:t>
            </a:r>
          </a:p>
          <a:p>
            <a:endParaRPr lang="en-GB" dirty="0"/>
          </a:p>
          <a:p>
            <a:r>
              <a:rPr lang="en-GB" dirty="0"/>
              <a:t>Gradually lower the item down </a:t>
            </a:r>
          </a:p>
          <a:p>
            <a:endParaRPr lang="en-GB" dirty="0"/>
          </a:p>
          <a:p>
            <a:r>
              <a:rPr lang="en-GB" dirty="0"/>
              <a:t>Remove your hands and then keep you back straight and raise from your knees into a standing position </a:t>
            </a:r>
          </a:p>
        </p:txBody>
      </p:sp>
    </p:spTree>
    <p:extLst>
      <p:ext uri="{BB962C8B-B14F-4D97-AF65-F5344CB8AC3E}">
        <p14:creationId xmlns:p14="http://schemas.microsoft.com/office/powerpoint/2010/main" val="4281163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639A73-2BD5-6992-E768-925DF906D575}"/>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F4169B1-8A49-A6CE-38E3-1DBF16F5F2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9F3B1B2-5790-4098-AE28-E0210A8CA1D7}"/>
              </a:ext>
            </a:extLst>
          </p:cNvPr>
          <p:cNvSpPr txBox="1"/>
          <p:nvPr/>
        </p:nvSpPr>
        <p:spPr>
          <a:xfrm>
            <a:off x="538080" y="281945"/>
            <a:ext cx="6894576" cy="178308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600" b="1" dirty="0">
                <a:latin typeface="+mj-lt"/>
                <a:ea typeface="+mj-ea"/>
                <a:cs typeface="+mj-cs"/>
              </a:rPr>
              <a:t>Things to avoid </a:t>
            </a:r>
          </a:p>
        </p:txBody>
      </p:sp>
      <p:sp>
        <p:nvSpPr>
          <p:cNvPr id="13" name="sketch line">
            <a:extLst>
              <a:ext uri="{FF2B5EF4-FFF2-40B4-BE49-F238E27FC236}">
                <a16:creationId xmlns:a16="http://schemas.microsoft.com/office/drawing/2014/main" id="{B7122845-60CC-74F3-2933-4C5FA473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63A9E85-2F47-A69F-892A-FB3FC4B8AE37}"/>
              </a:ext>
            </a:extLst>
          </p:cNvPr>
          <p:cNvPicPr>
            <a:picLocks noChangeAspect="1"/>
          </p:cNvPicPr>
          <p:nvPr/>
        </p:nvPicPr>
        <p:blipFill>
          <a:blip r:embed="rId2"/>
          <a:stretch>
            <a:fillRect/>
          </a:stretch>
        </p:blipFill>
        <p:spPr>
          <a:xfrm>
            <a:off x="8206633" y="-495455"/>
            <a:ext cx="4014216" cy="2679489"/>
          </a:xfrm>
          <a:prstGeom prst="rect">
            <a:avLst/>
          </a:prstGeom>
        </p:spPr>
      </p:pic>
      <p:sp>
        <p:nvSpPr>
          <p:cNvPr id="7" name="TextBox 6">
            <a:extLst>
              <a:ext uri="{FF2B5EF4-FFF2-40B4-BE49-F238E27FC236}">
                <a16:creationId xmlns:a16="http://schemas.microsoft.com/office/drawing/2014/main" id="{109D1C2F-E51A-5CF6-5818-F20C569C0F0B}"/>
              </a:ext>
            </a:extLst>
          </p:cNvPr>
          <p:cNvSpPr txBox="1"/>
          <p:nvPr/>
        </p:nvSpPr>
        <p:spPr>
          <a:xfrm>
            <a:off x="983258" y="3177849"/>
            <a:ext cx="8968816" cy="2585323"/>
          </a:xfrm>
          <a:prstGeom prst="rect">
            <a:avLst/>
          </a:prstGeom>
          <a:noFill/>
        </p:spPr>
        <p:txBody>
          <a:bodyPr wrap="square" rtlCol="0">
            <a:spAutoFit/>
          </a:bodyPr>
          <a:lstStyle/>
          <a:p>
            <a:r>
              <a:rPr lang="en-GB" dirty="0"/>
              <a:t>Twisting your body whilst bending, picking up, carrying or lowering an item </a:t>
            </a:r>
          </a:p>
          <a:p>
            <a:endParaRPr lang="en-GB" dirty="0"/>
          </a:p>
          <a:p>
            <a:r>
              <a:rPr lang="en-GB" dirty="0"/>
              <a:t>Stretching to reach items that are out of arms reach </a:t>
            </a:r>
          </a:p>
          <a:p>
            <a:endParaRPr lang="en-GB" dirty="0"/>
          </a:p>
          <a:p>
            <a:r>
              <a:rPr lang="en-GB" dirty="0"/>
              <a:t>Pulling or dragging items </a:t>
            </a:r>
          </a:p>
          <a:p>
            <a:endParaRPr lang="en-GB" dirty="0"/>
          </a:p>
          <a:p>
            <a:r>
              <a:rPr lang="en-GB" dirty="0"/>
              <a:t>Reaching above your head either to lifts something  down or up </a:t>
            </a:r>
          </a:p>
          <a:p>
            <a:endParaRPr lang="en-GB" dirty="0"/>
          </a:p>
          <a:p>
            <a:endParaRPr lang="en-GB" dirty="0"/>
          </a:p>
        </p:txBody>
      </p:sp>
    </p:spTree>
    <p:extLst>
      <p:ext uri="{BB962C8B-B14F-4D97-AF65-F5344CB8AC3E}">
        <p14:creationId xmlns:p14="http://schemas.microsoft.com/office/powerpoint/2010/main" val="1546957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B0BC758-414C-1D3D-6F06-D82B51293413}"/>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C7F7BF2-492D-3555-4DD2-7F3D3C4FD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9CEE976-D492-2235-4935-956A74E17E91}"/>
              </a:ext>
            </a:extLst>
          </p:cNvPr>
          <p:cNvSpPr txBox="1"/>
          <p:nvPr/>
        </p:nvSpPr>
        <p:spPr>
          <a:xfrm>
            <a:off x="333862" y="172738"/>
            <a:ext cx="6894576" cy="178308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600" dirty="0">
                <a:latin typeface="+mj-lt"/>
                <a:ea typeface="+mj-ea"/>
                <a:cs typeface="+mj-cs"/>
              </a:rPr>
              <a:t>Lifting Dogs and Puppies </a:t>
            </a:r>
          </a:p>
        </p:txBody>
      </p:sp>
      <p:sp>
        <p:nvSpPr>
          <p:cNvPr id="13" name="sketch line">
            <a:extLst>
              <a:ext uri="{FF2B5EF4-FFF2-40B4-BE49-F238E27FC236}">
                <a16:creationId xmlns:a16="http://schemas.microsoft.com/office/drawing/2014/main" id="{4FBBD9E4-3DE3-2256-1383-E17A46251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3E26927-194C-9CDE-3920-5B4B743782B5}"/>
              </a:ext>
            </a:extLst>
          </p:cNvPr>
          <p:cNvPicPr>
            <a:picLocks noChangeAspect="1"/>
          </p:cNvPicPr>
          <p:nvPr/>
        </p:nvPicPr>
        <p:blipFill>
          <a:blip r:embed="rId2"/>
          <a:stretch>
            <a:fillRect/>
          </a:stretch>
        </p:blipFill>
        <p:spPr>
          <a:xfrm>
            <a:off x="8206633" y="-495455"/>
            <a:ext cx="4014216" cy="2679489"/>
          </a:xfrm>
          <a:prstGeom prst="rect">
            <a:avLst/>
          </a:prstGeom>
        </p:spPr>
      </p:pic>
      <p:sp>
        <p:nvSpPr>
          <p:cNvPr id="2" name="TextBox 1">
            <a:extLst>
              <a:ext uri="{FF2B5EF4-FFF2-40B4-BE49-F238E27FC236}">
                <a16:creationId xmlns:a16="http://schemas.microsoft.com/office/drawing/2014/main" id="{89820080-9A29-2013-F15B-4323B03E7221}"/>
              </a:ext>
            </a:extLst>
          </p:cNvPr>
          <p:cNvSpPr txBox="1"/>
          <p:nvPr/>
        </p:nvSpPr>
        <p:spPr>
          <a:xfrm>
            <a:off x="333862" y="2428902"/>
            <a:ext cx="11489543" cy="5909310"/>
          </a:xfrm>
          <a:prstGeom prst="rect">
            <a:avLst/>
          </a:prstGeom>
          <a:noFill/>
        </p:spPr>
        <p:txBody>
          <a:bodyPr wrap="square" rtlCol="0">
            <a:spAutoFit/>
          </a:bodyPr>
          <a:lstStyle/>
          <a:p>
            <a:r>
              <a:rPr lang="en-GB" dirty="0"/>
              <a:t>Dogs or Puppies may need to be lifted for a variety of reason and doing so presents its own risks. As with any lifting you should consider your own capabilities / limitations in relation to the size and weight of the dog / pup to be lifted</a:t>
            </a:r>
          </a:p>
          <a:p>
            <a:endParaRPr lang="en-GB" dirty="0"/>
          </a:p>
          <a:p>
            <a:r>
              <a:rPr lang="en-GB" dirty="0"/>
              <a:t>If a dog is injured or frightened then this can add to the risks associated in lifting it – special consideration must be made if it is suspected that an injured dog has spinal injury, fractures, abdominal or thoracic injuries in which case a two -person lift using a board or stretcher should be executed </a:t>
            </a:r>
          </a:p>
          <a:p>
            <a:endParaRPr lang="en-GB" dirty="0"/>
          </a:p>
          <a:p>
            <a:r>
              <a:rPr lang="en-GB" dirty="0"/>
              <a:t>With the exception of lifting a small puppy it is recommended to always seek assistance from another person before attempting the lift</a:t>
            </a:r>
          </a:p>
          <a:p>
            <a:endParaRPr lang="en-GB" dirty="0"/>
          </a:p>
          <a:p>
            <a:r>
              <a:rPr lang="en-GB" dirty="0"/>
              <a:t>When lifting a dog or puppy  it is essential to make sure that they feel secure,  this will lessen the likelihood that it wriggles and reduce the risk of it hurting you, or falling and hurting itself</a:t>
            </a:r>
          </a:p>
          <a:p>
            <a:endParaRPr lang="en-GB" dirty="0"/>
          </a:p>
          <a:p>
            <a:r>
              <a:rPr lang="en-GB" dirty="0"/>
              <a:t>Engage the same principles as lifting an inanimate </a:t>
            </a:r>
            <a:r>
              <a:rPr lang="en-GB" dirty="0" err="1"/>
              <a:t>oject</a:t>
            </a:r>
            <a:r>
              <a:rPr lang="en-GB" dirty="0"/>
              <a:t> </a:t>
            </a:r>
            <a:r>
              <a:rPr lang="en-GB" dirty="0" err="1"/>
              <a:t>ie</a:t>
            </a:r>
            <a:r>
              <a:rPr lang="en-GB" dirty="0"/>
              <a:t>: bending your knees and keeping the dog close to your body </a:t>
            </a:r>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822960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7B6488D-510F-38B0-F760-6CD0D03A7F16}"/>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C0A5594-91B7-3F24-F847-C2110AEBBA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ABCA4A6-8955-9090-D5D7-9ACD1C0ABDB1}"/>
              </a:ext>
            </a:extLst>
          </p:cNvPr>
          <p:cNvSpPr txBox="1"/>
          <p:nvPr/>
        </p:nvSpPr>
        <p:spPr>
          <a:xfrm>
            <a:off x="333862" y="191026"/>
            <a:ext cx="6894576" cy="178308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600" dirty="0">
                <a:latin typeface="+mj-lt"/>
                <a:ea typeface="+mj-ea"/>
                <a:cs typeface="+mj-cs"/>
              </a:rPr>
              <a:t>Lifting Dogs and Puppies </a:t>
            </a:r>
          </a:p>
        </p:txBody>
      </p:sp>
      <p:sp>
        <p:nvSpPr>
          <p:cNvPr id="13" name="sketch line">
            <a:extLst>
              <a:ext uri="{FF2B5EF4-FFF2-40B4-BE49-F238E27FC236}">
                <a16:creationId xmlns:a16="http://schemas.microsoft.com/office/drawing/2014/main" id="{A01C8D02-E47F-A5E1-B5A2-7945482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ED174FB-36EA-A5C8-90C0-7335EB436FB5}"/>
              </a:ext>
            </a:extLst>
          </p:cNvPr>
          <p:cNvPicPr>
            <a:picLocks noChangeAspect="1"/>
          </p:cNvPicPr>
          <p:nvPr/>
        </p:nvPicPr>
        <p:blipFill>
          <a:blip r:embed="rId2"/>
          <a:stretch>
            <a:fillRect/>
          </a:stretch>
        </p:blipFill>
        <p:spPr>
          <a:xfrm>
            <a:off x="8206633" y="-495455"/>
            <a:ext cx="4014216" cy="2679489"/>
          </a:xfrm>
          <a:prstGeom prst="rect">
            <a:avLst/>
          </a:prstGeom>
        </p:spPr>
      </p:pic>
      <p:sp>
        <p:nvSpPr>
          <p:cNvPr id="2" name="TextBox 1">
            <a:extLst>
              <a:ext uri="{FF2B5EF4-FFF2-40B4-BE49-F238E27FC236}">
                <a16:creationId xmlns:a16="http://schemas.microsoft.com/office/drawing/2014/main" id="{539EFD0F-21A3-163B-FCE8-71A93AEF99EF}"/>
              </a:ext>
            </a:extLst>
          </p:cNvPr>
          <p:cNvSpPr txBox="1"/>
          <p:nvPr/>
        </p:nvSpPr>
        <p:spPr>
          <a:xfrm>
            <a:off x="457200" y="2605656"/>
            <a:ext cx="10845209" cy="4247317"/>
          </a:xfrm>
          <a:prstGeom prst="rect">
            <a:avLst/>
          </a:prstGeom>
          <a:noFill/>
        </p:spPr>
        <p:txBody>
          <a:bodyPr wrap="square" rtlCol="0">
            <a:spAutoFit/>
          </a:bodyPr>
          <a:lstStyle/>
          <a:p>
            <a:r>
              <a:rPr lang="en-GB" b="1" dirty="0">
                <a:solidFill>
                  <a:srgbClr val="7030A0"/>
                </a:solidFill>
              </a:rPr>
              <a:t>Small dog or puppy – single person lift </a:t>
            </a:r>
          </a:p>
          <a:p>
            <a:endParaRPr lang="en-GB" dirty="0"/>
          </a:p>
          <a:p>
            <a:endParaRPr lang="en-GB" dirty="0"/>
          </a:p>
          <a:p>
            <a:r>
              <a:rPr lang="en-GB" sz="1800" dirty="0">
                <a:effectLst/>
                <a:latin typeface="Arial" panose="020B0604020202020204" pitchFamily="34" charset="0"/>
                <a:ea typeface="Times New Roman" panose="02020603050405020304" pitchFamily="18" charset="0"/>
                <a:cs typeface="Arial" panose="020B0604020202020204" pitchFamily="34" charset="0"/>
              </a:rPr>
              <a:t>Place one arm around the dog’s neck or shoulder, folding the forearm by flexing the elbow. </a:t>
            </a:r>
          </a:p>
          <a:p>
            <a:endParaRPr lang="en-GB" dirty="0">
              <a:latin typeface="Arial" panose="020B0604020202020204" pitchFamily="34" charset="0"/>
              <a:ea typeface="Times New Roman" panose="02020603050405020304" pitchFamily="18" charset="0"/>
              <a:cs typeface="Arial" panose="020B0604020202020204" pitchFamily="34" charset="0"/>
            </a:endParaRPr>
          </a:p>
          <a:p>
            <a:r>
              <a:rPr lang="en-GB" sz="1800" dirty="0">
                <a:effectLst/>
                <a:latin typeface="Arial" panose="020B0604020202020204" pitchFamily="34" charset="0"/>
                <a:ea typeface="Times New Roman" panose="02020603050405020304" pitchFamily="18" charset="0"/>
                <a:cs typeface="Arial" panose="020B0604020202020204" pitchFamily="34" charset="0"/>
              </a:rPr>
              <a:t>Pull the upper part of the dog’s body firmly against your chest.  </a:t>
            </a:r>
          </a:p>
          <a:p>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Place the opposite arm under the dog’s body, behind the back legs, </a:t>
            </a:r>
          </a:p>
          <a:p>
            <a:r>
              <a:rPr lang="en-GB" sz="1800" dirty="0">
                <a:effectLst/>
                <a:latin typeface="Arial" panose="020B0604020202020204" pitchFamily="34" charset="0"/>
                <a:ea typeface="Times New Roman" panose="02020603050405020304" pitchFamily="18" charset="0"/>
              </a:rPr>
              <a:t>by pulling the elbow inwards, hold the dog’s stifle/knee area; </a:t>
            </a:r>
          </a:p>
          <a:p>
            <a:endParaRPr lang="en-GB" dirty="0">
              <a:latin typeface="Arial" panose="020B0604020202020204" pitchFamily="34"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Firmly hold the dog’s body against yours. </a:t>
            </a:r>
            <a:endParaRPr lang="en-GB" dirty="0"/>
          </a:p>
          <a:p>
            <a:endParaRPr lang="en-GB" dirty="0"/>
          </a:p>
          <a:p>
            <a:endParaRPr lang="en-GB" dirty="0"/>
          </a:p>
          <a:p>
            <a:endParaRPr lang="en-GB" dirty="0"/>
          </a:p>
          <a:p>
            <a:endParaRPr lang="en-GB" dirty="0"/>
          </a:p>
        </p:txBody>
      </p:sp>
      <p:pic>
        <p:nvPicPr>
          <p:cNvPr id="8" name="Picture 7">
            <a:extLst>
              <a:ext uri="{FF2B5EF4-FFF2-40B4-BE49-F238E27FC236}">
                <a16:creationId xmlns:a16="http://schemas.microsoft.com/office/drawing/2014/main" id="{AD246931-5F28-0064-65D6-685D1C2F8DA5}"/>
              </a:ext>
            </a:extLst>
          </p:cNvPr>
          <p:cNvPicPr>
            <a:picLocks noChangeAspect="1"/>
          </p:cNvPicPr>
          <p:nvPr/>
        </p:nvPicPr>
        <p:blipFill>
          <a:blip r:embed="rId3"/>
          <a:stretch>
            <a:fillRect/>
          </a:stretch>
        </p:blipFill>
        <p:spPr>
          <a:xfrm>
            <a:off x="8358149" y="3980629"/>
            <a:ext cx="3401460" cy="2872344"/>
          </a:xfrm>
          <a:prstGeom prst="rect">
            <a:avLst/>
          </a:prstGeom>
        </p:spPr>
      </p:pic>
    </p:spTree>
    <p:extLst>
      <p:ext uri="{BB962C8B-B14F-4D97-AF65-F5344CB8AC3E}">
        <p14:creationId xmlns:p14="http://schemas.microsoft.com/office/powerpoint/2010/main" val="2498428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56EB19-4E96-71C3-B44A-D59097A87A0A}"/>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44276F1-A934-9D22-CD82-F99046A5B5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94F6597-66B9-8358-2689-DF866578C1B5}"/>
              </a:ext>
            </a:extLst>
          </p:cNvPr>
          <p:cNvSpPr txBox="1"/>
          <p:nvPr/>
        </p:nvSpPr>
        <p:spPr>
          <a:xfrm>
            <a:off x="333862" y="191026"/>
            <a:ext cx="6894576" cy="178308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600" dirty="0">
                <a:latin typeface="+mj-lt"/>
                <a:ea typeface="+mj-ea"/>
                <a:cs typeface="+mj-cs"/>
              </a:rPr>
              <a:t>Lifting Dogs and Puppies </a:t>
            </a:r>
          </a:p>
        </p:txBody>
      </p:sp>
      <p:sp>
        <p:nvSpPr>
          <p:cNvPr id="13" name="sketch line">
            <a:extLst>
              <a:ext uri="{FF2B5EF4-FFF2-40B4-BE49-F238E27FC236}">
                <a16:creationId xmlns:a16="http://schemas.microsoft.com/office/drawing/2014/main" id="{F8BEC00F-7319-254A-24A5-522A3E0FF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4D9D043-E1C0-F94E-9AA7-48D6D7A191A8}"/>
              </a:ext>
            </a:extLst>
          </p:cNvPr>
          <p:cNvPicPr>
            <a:picLocks noChangeAspect="1"/>
          </p:cNvPicPr>
          <p:nvPr/>
        </p:nvPicPr>
        <p:blipFill>
          <a:blip r:embed="rId2"/>
          <a:stretch>
            <a:fillRect/>
          </a:stretch>
        </p:blipFill>
        <p:spPr>
          <a:xfrm>
            <a:off x="8206633" y="-495455"/>
            <a:ext cx="4014216" cy="2679489"/>
          </a:xfrm>
          <a:prstGeom prst="rect">
            <a:avLst/>
          </a:prstGeom>
        </p:spPr>
      </p:pic>
      <p:sp>
        <p:nvSpPr>
          <p:cNvPr id="2" name="TextBox 1">
            <a:extLst>
              <a:ext uri="{FF2B5EF4-FFF2-40B4-BE49-F238E27FC236}">
                <a16:creationId xmlns:a16="http://schemas.microsoft.com/office/drawing/2014/main" id="{06880DC6-5F85-0848-D851-95B02BB342C6}"/>
              </a:ext>
            </a:extLst>
          </p:cNvPr>
          <p:cNvSpPr txBox="1"/>
          <p:nvPr/>
        </p:nvSpPr>
        <p:spPr>
          <a:xfrm>
            <a:off x="457200" y="2502322"/>
            <a:ext cx="10845209" cy="4247317"/>
          </a:xfrm>
          <a:prstGeom prst="rect">
            <a:avLst/>
          </a:prstGeom>
          <a:noFill/>
        </p:spPr>
        <p:txBody>
          <a:bodyPr wrap="square" rtlCol="0">
            <a:spAutoFit/>
          </a:bodyPr>
          <a:lstStyle/>
          <a:p>
            <a:r>
              <a:rPr lang="en-GB" b="1" dirty="0">
                <a:solidFill>
                  <a:srgbClr val="7030A0"/>
                </a:solidFill>
              </a:rPr>
              <a:t>Large dog or puppy – two person lift </a:t>
            </a:r>
          </a:p>
          <a:p>
            <a:endParaRPr lang="en-GB" dirty="0"/>
          </a:p>
          <a:p>
            <a:r>
              <a:rPr lang="en-GB" sz="1800" dirty="0">
                <a:effectLst/>
                <a:latin typeface="Arial" panose="020B0604020202020204" pitchFamily="34" charset="0"/>
                <a:ea typeface="Times New Roman" panose="02020603050405020304" pitchFamily="18" charset="0"/>
              </a:rPr>
              <a:t>One person stands at the dog’s shoulder with one arm curled around the front of the chest/shoulder, holding the dog/puppies head against the handler’s shoulder, to give additional control. </a:t>
            </a:r>
          </a:p>
          <a:p>
            <a:endParaRPr lang="en-GB" dirty="0">
              <a:latin typeface="Arial" panose="020B0604020202020204" pitchFamily="34"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The second arm is passed under or over the chest. </a:t>
            </a:r>
          </a:p>
          <a:p>
            <a:endParaRPr lang="en-GB" dirty="0">
              <a:latin typeface="Arial" panose="020B0604020202020204" pitchFamily="34"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The second person stands at the hindquarters and holds the dog/puppies stifles (knees) or supports the pelvis. </a:t>
            </a:r>
          </a:p>
          <a:p>
            <a:endParaRPr lang="en-GB" dirty="0">
              <a:latin typeface="Arial" panose="020B0604020202020204" pitchFamily="34"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Communication between the two lifters is important for a safe and comfortable lift.</a:t>
            </a:r>
            <a:endParaRPr lang="en-GB" dirty="0"/>
          </a:p>
          <a:p>
            <a:endParaRPr lang="en-GB" dirty="0"/>
          </a:p>
          <a:p>
            <a:endParaRPr lang="en-GB" dirty="0"/>
          </a:p>
          <a:p>
            <a:endParaRPr lang="en-GB" dirty="0"/>
          </a:p>
          <a:p>
            <a:endParaRPr lang="en-GB" dirty="0"/>
          </a:p>
        </p:txBody>
      </p:sp>
      <p:pic>
        <p:nvPicPr>
          <p:cNvPr id="3" name="Picture 2">
            <a:extLst>
              <a:ext uri="{FF2B5EF4-FFF2-40B4-BE49-F238E27FC236}">
                <a16:creationId xmlns:a16="http://schemas.microsoft.com/office/drawing/2014/main" id="{98F37792-4039-F563-C002-8B1DD0220371}"/>
              </a:ext>
            </a:extLst>
          </p:cNvPr>
          <p:cNvPicPr>
            <a:picLocks noChangeAspect="1"/>
          </p:cNvPicPr>
          <p:nvPr/>
        </p:nvPicPr>
        <p:blipFill>
          <a:blip r:embed="rId3"/>
          <a:stretch>
            <a:fillRect/>
          </a:stretch>
        </p:blipFill>
        <p:spPr>
          <a:xfrm>
            <a:off x="9379373" y="4738518"/>
            <a:ext cx="2168567" cy="2065302"/>
          </a:xfrm>
          <a:prstGeom prst="rect">
            <a:avLst/>
          </a:prstGeom>
        </p:spPr>
      </p:pic>
    </p:spTree>
    <p:extLst>
      <p:ext uri="{BB962C8B-B14F-4D97-AF65-F5344CB8AC3E}">
        <p14:creationId xmlns:p14="http://schemas.microsoft.com/office/powerpoint/2010/main" val="33311655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0B9248EB57E747932C8C208D0B9867" ma:contentTypeVersion="16" ma:contentTypeDescription="Create a new document." ma:contentTypeScope="" ma:versionID="1b1a8c09ab36fc8b142d1ec8e276684e">
  <xsd:schema xmlns:xsd="http://www.w3.org/2001/XMLSchema" xmlns:xs="http://www.w3.org/2001/XMLSchema" xmlns:p="http://schemas.microsoft.com/office/2006/metadata/properties" xmlns:ns2="4583f88d-03d1-4a45-9fb5-f0af708b57b8" xmlns:ns3="dcdf0fcd-5476-448d-9179-fae452d2273c" targetNamespace="http://schemas.microsoft.com/office/2006/metadata/properties" ma:root="true" ma:fieldsID="af9f8fe1903c9713b3279c3ac2fc2160" ns2:_="" ns3:_="">
    <xsd:import namespace="4583f88d-03d1-4a45-9fb5-f0af708b57b8"/>
    <xsd:import namespace="dcdf0fcd-5476-448d-9179-fae452d2273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83f88d-03d1-4a45-9fb5-f0af708b57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93b05ee-dc0c-4bc0-a52a-9202a08b4503"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cdf0fcd-5476-448d-9179-fae452d2273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9ee9e86-ef61-4ce1-b172-2631641a356e}" ma:internalName="TaxCatchAll" ma:showField="CatchAllData" ma:web="dcdf0fcd-5476-448d-9179-fae452d2273c">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583f88d-03d1-4a45-9fb5-f0af708b57b8">
      <Terms xmlns="http://schemas.microsoft.com/office/infopath/2007/PartnerControls"/>
    </lcf76f155ced4ddcb4097134ff3c332f>
    <TaxCatchAll xmlns="dcdf0fcd-5476-448d-9179-fae452d2273c" xsi:nil="true"/>
  </documentManagement>
</p:properties>
</file>

<file path=customXml/itemProps1.xml><?xml version="1.0" encoding="utf-8"?>
<ds:datastoreItem xmlns:ds="http://schemas.openxmlformats.org/officeDocument/2006/customXml" ds:itemID="{ED45B439-7EAE-453A-B6BC-3B5EE29155EA}"/>
</file>

<file path=customXml/itemProps2.xml><?xml version="1.0" encoding="utf-8"?>
<ds:datastoreItem xmlns:ds="http://schemas.openxmlformats.org/officeDocument/2006/customXml" ds:itemID="{ABD18B26-D1C6-42C8-906A-793371B238B0}">
  <ds:schemaRefs>
    <ds:schemaRef ds:uri="http://schemas.microsoft.com/sharepoint/v3/contenttype/forms"/>
  </ds:schemaRefs>
</ds:datastoreItem>
</file>

<file path=customXml/itemProps3.xml><?xml version="1.0" encoding="utf-8"?>
<ds:datastoreItem xmlns:ds="http://schemas.openxmlformats.org/officeDocument/2006/customXml" ds:itemID="{D6D83B90-996C-47D3-A9E6-E037F347CDDF}">
  <ds:schemaRefs>
    <ds:schemaRef ds:uri="http://schemas.microsoft.com/office/2006/metadata/properties"/>
    <ds:schemaRef ds:uri="http://schemas.microsoft.com/office/infopath/2007/PartnerControls"/>
    <ds:schemaRef ds:uri="a6b4f93f-6020-4e79-963b-94996ec00e92"/>
    <ds:schemaRef ds:uri="89a28138-969e-4152-8087-d11613408369"/>
  </ds:schemaRefs>
</ds:datastoreItem>
</file>

<file path=docProps/app.xml><?xml version="1.0" encoding="utf-8"?>
<Properties xmlns="http://schemas.openxmlformats.org/officeDocument/2006/extended-properties" xmlns:vt="http://schemas.openxmlformats.org/officeDocument/2006/docPropsVTypes">
  <TotalTime>254</TotalTime>
  <Words>1165</Words>
  <Application>Microsoft Office PowerPoint</Application>
  <PresentationFormat>Widescreen</PresentationFormat>
  <Paragraphs>122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Kathy Russell</dc:creator>
  <cp:lastModifiedBy>Louise Mullen</cp:lastModifiedBy>
  <cp:revision>3</cp:revision>
  <dcterms:created xsi:type="dcterms:W3CDTF">2025-02-07T11:22:54Z</dcterms:created>
  <dcterms:modified xsi:type="dcterms:W3CDTF">2025-07-11T08:50:36Z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0x010100410B9248EB57E747932C8C208D0B9867</vt:lpwstr>
  </property>
  <property fmtid="{D5CDD505-2E9C-101B-9397-08002B2CF9AE}" pid="3" name="MediaServiceImageTags">
    <vt:lpwstr/>
  </property>
</Properties>
</file>